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57" r:id="rId6"/>
    <p:sldId id="258" r:id="rId7"/>
    <p:sldId id="263" r:id="rId8"/>
    <p:sldId id="259" r:id="rId9"/>
    <p:sldId id="266" r:id="rId10"/>
    <p:sldId id="267" r:id="rId11"/>
    <p:sldId id="268" r:id="rId12"/>
    <p:sldId id="269" r:id="rId13"/>
    <p:sldId id="270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BBA3F-9BC2-4FC1-A120-E4E5C21AC40F}" type="datetimeFigureOut">
              <a:rPr lang="en-IN" smtClean="0"/>
              <a:t>05-03-2024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B2572-8A17-49B9-8CF3-9007E68017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3527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6ac8cdd4e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6ac8cdd4e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7485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6ac8cdd4e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6ac8cdd4e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2611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6ac8cdd4eb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6ac8cdd4eb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1750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6ac8cdd4eb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6ac8cdd4eb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5769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6ac8cdd4eb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26ac8cdd4eb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091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2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2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77240" y="365125"/>
            <a:ext cx="779526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28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5204893"/>
            <a:ext cx="12192000" cy="1653233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11280575" y="620158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7813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1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93" y="1709738"/>
            <a:ext cx="10617157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93" y="4589463"/>
            <a:ext cx="1061715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70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2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3903"/>
            <a:ext cx="52203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737063"/>
            <a:ext cx="5220335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390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37063"/>
            <a:ext cx="5183188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8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4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00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2226364"/>
            <a:ext cx="3994785" cy="364262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3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20" y="457200"/>
            <a:ext cx="405400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8020" y="2250218"/>
            <a:ext cx="4054006" cy="361876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4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D62DB5A-5AA0-4E7E-94AB-AD20F02CA8DF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086ECE-EF43-4B07-9DD0-59679471A067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2" y="365125"/>
            <a:ext cx="1063751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2" y="1825625"/>
            <a:ext cx="106375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2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657AA7F-BE72-4467-897E-7A302F46504F}" type="datetimeFigureOut">
              <a:rPr lang="en-US" smtClean="0"/>
              <a:pPr/>
              <a:t>3/5/2024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156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0630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76" r:id="rId7"/>
    <p:sldLayoutId id="2147483677" r:id="rId8"/>
    <p:sldLayoutId id="2147483684" r:id="rId9"/>
    <p:sldLayoutId id="2147483675" r:id="rId10"/>
    <p:sldLayoutId id="2147483685" r:id="rId11"/>
    <p:sldLayoutId id="214748368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 /><Relationship Id="rId3" Type="http://schemas.openxmlformats.org/officeDocument/2006/relationships/image" Target="../media/image2.svg" /><Relationship Id="rId7" Type="http://schemas.openxmlformats.org/officeDocument/2006/relationships/image" Target="../media/image6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jpeg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518C-77DA-423B-89A9-21ED7456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155384-2366-4E25-947F-A704D6352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6961C3-AEEB-59F0-657F-9E4DB5790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98724" y="342166"/>
            <a:ext cx="4283676" cy="2387600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Empowering Students Through Cyber Clubs</a:t>
            </a:r>
            <a:endParaRPr lang="en-IN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C44736-C4CE-A04E-2F69-881D07E0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98724" y="3602038"/>
            <a:ext cx="4283676" cy="23876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/>
              <a:t>By </a:t>
            </a:r>
            <a:r>
              <a:rPr lang="en-US" dirty="0" err="1"/>
              <a:t>Mr</a:t>
            </a:r>
            <a:r>
              <a:rPr lang="en-US" dirty="0"/>
              <a:t> Sandeep Arora </a:t>
            </a:r>
          </a:p>
          <a:p>
            <a:pPr algn="l"/>
            <a:r>
              <a:rPr lang="en-US" dirty="0"/>
              <a:t>(Vice Principal, JNU Campus)</a:t>
            </a:r>
          </a:p>
          <a:p>
            <a:r>
              <a:rPr lang="en-US" dirty="0"/>
              <a:t>&amp;</a:t>
            </a:r>
          </a:p>
          <a:p>
            <a:pPr algn="l"/>
            <a:r>
              <a:rPr lang="en-US" dirty="0" err="1"/>
              <a:t>Ms</a:t>
            </a:r>
            <a:r>
              <a:rPr lang="en-US" dirty="0"/>
              <a:t> Anni Kumar </a:t>
            </a:r>
          </a:p>
          <a:p>
            <a:pPr algn="l"/>
            <a:r>
              <a:rPr lang="en-US" dirty="0"/>
              <a:t>(</a:t>
            </a:r>
            <a:r>
              <a:rPr lang="en-US"/>
              <a:t>HoD </a:t>
            </a:r>
            <a:r>
              <a:rPr lang="en-US" dirty="0"/>
              <a:t>Computer Sc., </a:t>
            </a:r>
          </a:p>
          <a:p>
            <a:pPr algn="l"/>
            <a:r>
              <a:rPr lang="en-US" dirty="0"/>
              <a:t>National ICT Awardee</a:t>
            </a:r>
          </a:p>
          <a:p>
            <a:pPr algn="l"/>
            <a:r>
              <a:rPr lang="en-US" dirty="0"/>
              <a:t>Vikas Bharati Public School)</a:t>
            </a:r>
          </a:p>
          <a:p>
            <a:pPr algn="l"/>
            <a:endParaRPr lang="en-IN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9CA3DA-0ACD-445A-B67C-05E1480CD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3429000" cy="3429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8FC2329-C002-433D-96E8-24849899D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48" y="0"/>
            <a:ext cx="3429000" cy="3429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5C8C7DF-DF0D-49D4-A004-E08F4885F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3681" y="0"/>
            <a:ext cx="3429000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eon 3D circle art">
            <a:extLst>
              <a:ext uri="{FF2B5EF4-FFF2-40B4-BE49-F238E27FC236}">
                <a16:creationId xmlns:a16="http://schemas.microsoft.com/office/drawing/2014/main" id="{BC498761-E085-0AA3-C412-EA74A2D9F81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446" r="13015" b="-2"/>
          <a:stretch/>
        </p:blipFill>
        <p:spPr>
          <a:xfrm>
            <a:off x="3429448" y="10"/>
            <a:ext cx="3429000" cy="34271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6162FB7-D078-420E-8438-341E536C6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448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B102C0E-8F05-4293-A8BE-7ED009624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427200"/>
            <a:ext cx="3430800" cy="3430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37E521D0-A41B-4904-B918-4D94137E6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48" y="3429000"/>
            <a:ext cx="3429000" cy="342900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B2051559-524D-44E7-8198-E924F097A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7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429448" y="3429000"/>
            <a:ext cx="3430801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958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Secure Message Relay</a:t>
            </a:r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indent="-445758">
              <a:buSzPct val="100000"/>
            </a:pPr>
            <a:r>
              <a:rPr lang="en" sz="2800" dirty="0"/>
              <a:t>Participants are divided into Sender, Receiver, and Hacker teams. </a:t>
            </a:r>
            <a:endParaRPr sz="2800" dirty="0"/>
          </a:p>
          <a:p>
            <a:pPr indent="-445758">
              <a:buSzPct val="100000"/>
            </a:pPr>
            <a:r>
              <a:rPr lang="en" sz="2800" dirty="0"/>
              <a:t>The Sender team encrypts a message using a code. </a:t>
            </a:r>
            <a:endParaRPr sz="2800" dirty="0"/>
          </a:p>
          <a:p>
            <a:pPr indent="-445758">
              <a:buSzPct val="100000"/>
            </a:pPr>
            <a:r>
              <a:rPr lang="en" sz="2800" dirty="0"/>
              <a:t>Teams construct paper planes, attaching the encrypted message securely. </a:t>
            </a:r>
            <a:endParaRPr sz="2800" dirty="0"/>
          </a:p>
          <a:p>
            <a:pPr indent="-445758">
              <a:buSzPct val="100000"/>
            </a:pPr>
            <a:r>
              <a:rPr lang="en" sz="2800" dirty="0"/>
              <a:t>Senders throw planes to Receivers, who attempt to catch them but Hackers aim to intercept and decode the message without the key. A limited time is given for decoding attempts. </a:t>
            </a:r>
            <a:endParaRPr sz="2800" dirty="0"/>
          </a:p>
          <a:p>
            <a:pPr indent="-445758">
              <a:buSzPct val="100000"/>
            </a:pPr>
            <a:r>
              <a:rPr lang="en" sz="2800" dirty="0"/>
              <a:t>Afterward, teams discuss outcomes and evaluate success, emphasizing secure communication's importance and the risks of interception. </a:t>
            </a:r>
            <a:endParaRPr sz="2800" dirty="0"/>
          </a:p>
          <a:p>
            <a:pPr indent="-445758">
              <a:buSzPct val="100000"/>
            </a:pPr>
            <a:r>
              <a:rPr lang="en" sz="2800" dirty="0"/>
              <a:t>This engaging activity combines teamwork, encryption, and awareness of cybersecurity in a dynamic  </a:t>
            </a:r>
            <a:endParaRPr sz="2800" dirty="0"/>
          </a:p>
          <a:p>
            <a:pPr indent="-445758">
              <a:buSzPct val="100000"/>
            </a:pPr>
            <a:r>
              <a:rPr lang="en" sz="2800" dirty="0"/>
              <a:t>in about 40-minute session.</a:t>
            </a:r>
            <a:endParaRPr sz="2800"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 dirty="0"/>
              <a:t>Password Creation Challenge</a:t>
            </a:r>
            <a:endParaRPr dirty="0"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1"/>
          </p:nvPr>
        </p:nvSpPr>
        <p:spPr>
          <a:xfrm>
            <a:off x="415600" y="1357067"/>
            <a:ext cx="11360800" cy="525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85000" lnSpcReduction="20000"/>
          </a:bodyPr>
          <a:lstStyle/>
          <a:p>
            <a:pPr indent="-422899">
              <a:lnSpc>
                <a:spcPct val="115000"/>
              </a:lnSpc>
              <a:buSzPct val="100000"/>
            </a:pPr>
            <a:r>
              <a:rPr lang="en" dirty="0"/>
              <a:t>Introduction to Password Security (5 mins):</a:t>
            </a:r>
            <a:endParaRPr dirty="0"/>
          </a:p>
          <a:p>
            <a:pPr lvl="1" indent="-396653">
              <a:lnSpc>
                <a:spcPct val="115000"/>
              </a:lnSpc>
              <a:buSzPct val="100000"/>
            </a:pPr>
            <a:r>
              <a:rPr lang="en" dirty="0"/>
              <a:t>Emphasize the importance of strong passwords in safeguarding personal information online.</a:t>
            </a:r>
            <a:endParaRPr dirty="0"/>
          </a:p>
          <a:p>
            <a:pPr indent="-422899">
              <a:lnSpc>
                <a:spcPct val="115000"/>
              </a:lnSpc>
              <a:buSzPct val="100000"/>
            </a:pPr>
            <a:r>
              <a:rPr lang="en" dirty="0"/>
              <a:t>Password Creation Technique Explanation (5 mins):</a:t>
            </a:r>
            <a:endParaRPr dirty="0"/>
          </a:p>
          <a:p>
            <a:pPr lvl="1" indent="-396653">
              <a:lnSpc>
                <a:spcPct val="115000"/>
              </a:lnSpc>
              <a:buSzPct val="100000"/>
            </a:pPr>
            <a:r>
              <a:rPr lang="en" dirty="0"/>
              <a:t>Detail the process of creating a secure password using a memorable phrase, incorporating letter substitutions, capitalization, and alphanumeric characters.</a:t>
            </a:r>
            <a:endParaRPr dirty="0"/>
          </a:p>
          <a:p>
            <a:pPr indent="-422899">
              <a:lnSpc>
                <a:spcPct val="115000"/>
              </a:lnSpc>
              <a:buSzPct val="100000"/>
            </a:pPr>
            <a:r>
              <a:rPr lang="en" dirty="0"/>
              <a:t>Practice Session (10 mins):</a:t>
            </a:r>
            <a:endParaRPr dirty="0"/>
          </a:p>
          <a:p>
            <a:pPr lvl="1" indent="-396653">
              <a:lnSpc>
                <a:spcPct val="115000"/>
              </a:lnSpc>
              <a:buSzPct val="100000"/>
            </a:pPr>
            <a:r>
              <a:rPr lang="en" dirty="0"/>
              <a:t>Divide students into pairs, allowing 60 seconds for each pair to apply the technique and create a password. Optionally, challenge students to share clues about their memorable phrase.</a:t>
            </a:r>
            <a:endParaRPr dirty="0"/>
          </a:p>
          <a:p>
            <a:pPr indent="-422899">
              <a:lnSpc>
                <a:spcPct val="115000"/>
              </a:lnSpc>
              <a:buSzPct val="100000"/>
            </a:pPr>
            <a:r>
              <a:rPr lang="en" dirty="0"/>
              <a:t>Comparison of Passwords (5 mins):</a:t>
            </a:r>
            <a:endParaRPr dirty="0"/>
          </a:p>
          <a:p>
            <a:pPr lvl="1" indent="-396653">
              <a:lnSpc>
                <a:spcPct val="115000"/>
              </a:lnSpc>
              <a:buSzPct val="100000"/>
            </a:pPr>
            <a:r>
              <a:rPr lang="en" dirty="0"/>
              <a:t>Select two teams at a time to display their passwords. Discuss the strengths and weaknesses of each password, evaluating adherence to the taught techniques.</a:t>
            </a:r>
            <a:endParaRPr dirty="0"/>
          </a:p>
          <a:p>
            <a:pPr indent="-422899">
              <a:lnSpc>
                <a:spcPct val="115000"/>
              </a:lnSpc>
              <a:buSzPct val="100000"/>
            </a:pPr>
            <a:r>
              <a:rPr lang="en" dirty="0"/>
              <a:t>Voting and Discussion (5 mins):</a:t>
            </a:r>
            <a:endParaRPr dirty="0"/>
          </a:p>
          <a:p>
            <a:pPr lvl="1" indent="-396653">
              <a:lnSpc>
                <a:spcPct val="115000"/>
              </a:lnSpc>
              <a:buSzPct val="100000"/>
            </a:pPr>
            <a:r>
              <a:rPr lang="en" dirty="0"/>
              <a:t>Conduct a class vote for each pair of passwords, encouraging students to articulate their choices. Foster discussion on the merits of each password.</a:t>
            </a:r>
            <a:endParaRPr dirty="0"/>
          </a:p>
          <a:p>
            <a:pPr indent="-422899">
              <a:lnSpc>
                <a:spcPct val="115000"/>
              </a:lnSpc>
              <a:buSzPct val="100000"/>
            </a:pPr>
            <a:r>
              <a:rPr lang="en" dirty="0"/>
              <a:t>Reflection (5 mins):</a:t>
            </a:r>
            <a:endParaRPr dirty="0"/>
          </a:p>
          <a:p>
            <a:pPr lvl="1" indent="-396653">
              <a:lnSpc>
                <a:spcPct val="115000"/>
              </a:lnSpc>
              <a:buSzPct val="100000"/>
            </a:pPr>
            <a:r>
              <a:rPr lang="en" dirty="0"/>
              <a:t>Lead a class reflection on the activity. Have students share their thoughts on the effectiveness of the password creation technique and its utility in enhancing password strength.</a:t>
            </a:r>
            <a:endParaRPr dirty="0"/>
          </a:p>
          <a:p>
            <a:pPr indent="-422899">
              <a:lnSpc>
                <a:spcPct val="115000"/>
              </a:lnSpc>
              <a:buSzPct val="100000"/>
            </a:pPr>
            <a:r>
              <a:rPr lang="en" dirty="0"/>
              <a:t>Conclusion (5 mins):</a:t>
            </a:r>
            <a:endParaRPr dirty="0"/>
          </a:p>
          <a:p>
            <a:pPr lvl="1" indent="-396653">
              <a:lnSpc>
                <a:spcPct val="115000"/>
              </a:lnSpc>
              <a:buClr>
                <a:srgbClr val="0D0D0D"/>
              </a:buClr>
              <a:buSzPct val="100000"/>
            </a:pPr>
            <a:r>
              <a:rPr lang="en" dirty="0"/>
              <a:t>Summarize the key takeaways, reminding students to apply the learned techniques when creating secure passwords for their online accounts. The entire activity is designed to last 30 minutes.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415599" y="546667"/>
            <a:ext cx="11681325" cy="1250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000" dirty="0"/>
              <a:t>Guess the Cyber Threat (</a:t>
            </a:r>
            <a:r>
              <a:rPr lang="en" sz="2000" b="1" dirty="0"/>
              <a:t>Dumb Charades using cyber threats vocabulary </a:t>
            </a:r>
            <a:r>
              <a:rPr lang="en" sz="4000" dirty="0"/>
              <a:t>)</a:t>
            </a:r>
            <a:endParaRPr sz="4000" dirty="0"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1"/>
          </p:nvPr>
        </p:nvSpPr>
        <p:spPr>
          <a:xfrm>
            <a:off x="415600" y="2084450"/>
            <a:ext cx="11360800" cy="377106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 sz="2400" dirty="0"/>
              <a:t>Group Assignment (5 mins): Class divided into groups  and each group given word like  virus, ransomware, worms, spyware, adware.</a:t>
            </a:r>
            <a:endParaRPr sz="2400" dirty="0"/>
          </a:p>
          <a:p>
            <a:r>
              <a:rPr lang="en" sz="2400" dirty="0"/>
              <a:t>Brainstorming (5 mins): Groups plan silent portrayals of assigned cyber threats.</a:t>
            </a:r>
            <a:endParaRPr sz="2400" dirty="0"/>
          </a:p>
          <a:p>
            <a:r>
              <a:rPr lang="en" sz="2400" dirty="0"/>
              <a:t>Enactment Phase (15 mins): Each group performs without speaking, timed to ensure equality.</a:t>
            </a:r>
            <a:endParaRPr sz="2400" dirty="0"/>
          </a:p>
          <a:p>
            <a:r>
              <a:rPr lang="en" sz="2400" dirty="0"/>
              <a:t>Guessing Game (10 mins): Others guess the portrayed threat after each performance.</a:t>
            </a:r>
            <a:endParaRPr sz="2400" dirty="0"/>
          </a:p>
          <a:p>
            <a:r>
              <a:rPr lang="en" sz="2400" dirty="0"/>
              <a:t>Discussion (10 mins): Students share insights and observations about the portrayed cyber threats.</a:t>
            </a:r>
            <a:endParaRPr sz="2400" dirty="0"/>
          </a:p>
          <a:p>
            <a:r>
              <a:rPr lang="en" sz="2400" dirty="0"/>
              <a:t>Conclusion (5 mins): Summarize key takeaways. Total activity time: 35 minutes.</a:t>
            </a:r>
            <a:endParaRPr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Various other activities </a:t>
            </a:r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 sz="2800" dirty="0"/>
              <a:t>Phishing Email Case Study Analysis :  analyse case studies of potential phishing emails using pre-printed case studies.  </a:t>
            </a:r>
            <a:endParaRPr sz="2800" dirty="0"/>
          </a:p>
          <a:p>
            <a:r>
              <a:rPr lang="en" sz="2800" dirty="0"/>
              <a:t>Think before you dispose : Understanding the proper disposal of the hard disk or  other storage  having important information using group discussion .</a:t>
            </a:r>
            <a:endParaRPr sz="2800" dirty="0"/>
          </a:p>
          <a:p>
            <a:r>
              <a:rPr lang="en" sz="2800" dirty="0"/>
              <a:t>Website Evaluation : understanding the concept of genuine and fake websites in a a hands-on session.</a:t>
            </a:r>
            <a:endParaRPr sz="2800" dirty="0"/>
          </a:p>
          <a:p>
            <a:r>
              <a:rPr lang="en" sz="2800" dirty="0"/>
              <a:t>Five Steps to Device Safety in Cyberspace : creation of a personal plan for keeping their devices safe while connected to the internet with the help of a drawing.</a:t>
            </a:r>
            <a:endParaRPr sz="2800"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D62DB5A-5AA0-4E7E-94AB-AD20F02CA8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086ECE-EF43-4B07-9DD0-59679471A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CE74505-85B7-4C6D-8066-30E306CB8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518D20D-5F05-49C3-8900-68783F8AC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F50CA5B-2FF8-43D9-B7D8-3BDE1BFD3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0561A-5478-22DB-3D54-091B6B0F4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122363"/>
            <a:ext cx="4347082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Thank You</a:t>
            </a:r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21A1E60-9477-4E7A-A6B2-63B329C81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24167" y="476600"/>
            <a:ext cx="5888959" cy="5887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Great Job Broccoli">
            <a:extLst>
              <a:ext uri="{FF2B5EF4-FFF2-40B4-BE49-F238E27FC236}">
                <a16:creationId xmlns:a16="http://schemas.microsoft.com/office/drawing/2014/main" id="{1D18F1CF-FFC1-525A-19F8-4519638B51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119" y="485294"/>
            <a:ext cx="5888959" cy="588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118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D9F0D-6215-8B2C-3B72-3E43D26DF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189" y="320521"/>
            <a:ext cx="4051236" cy="1325563"/>
          </a:xfrm>
        </p:spPr>
        <p:txBody>
          <a:bodyPr/>
          <a:lstStyle/>
          <a:p>
            <a:r>
              <a:rPr lang="en-US" dirty="0"/>
              <a:t>Cyber Clubs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B6A2E-AEBB-F12D-CDCD-3908E0679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1" y="2316279"/>
            <a:ext cx="10637518" cy="1475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Cyber clubs serve as crucial platforms for students to explore, learn, and engage with technology in a safe and structured environment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401319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FFD5E-02B8-908C-8927-CD021D520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595" y="365125"/>
            <a:ext cx="11664175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Why Cyber Clubs in Schools are Important?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0936D-96B3-C619-7864-4050CB5E5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Cyber clubs foster interest in technology and cybersecurity from an early age.</a:t>
            </a:r>
          </a:p>
          <a:p>
            <a:r>
              <a:rPr lang="en-US" sz="3200" dirty="0"/>
              <a:t>They provide a space for students to develop critical thinking, problem-solving, and collaboration skills.</a:t>
            </a:r>
          </a:p>
          <a:p>
            <a:r>
              <a:rPr lang="en-US" sz="3200" dirty="0"/>
              <a:t>Cyber clubs promote digital literacy and responsible online behavior.</a:t>
            </a:r>
          </a:p>
          <a:p>
            <a:r>
              <a:rPr lang="en-US" sz="3200" dirty="0"/>
              <a:t>They serve as a gateway for students to pursue careers in STEM fields, particularly cybersecurity.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15067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60EBE-5E5B-8713-F81C-FF40FEE0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All Can Be Done in Cyber Clubs?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49B2B-F5C4-93F0-5DA0-30394362E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Cybersecurity basics: Understanding concepts like encryption, malware, phishing, and network security.</a:t>
            </a:r>
          </a:p>
          <a:p>
            <a:r>
              <a:rPr lang="en-US" sz="3200" dirty="0"/>
              <a:t>Hands-on projects: Checking websites, creating strong passwords, exploring cybersecurity challenges.</a:t>
            </a:r>
          </a:p>
          <a:p>
            <a:r>
              <a:rPr lang="en-US" sz="3200" dirty="0"/>
              <a:t>Guest lectures and workshops: Inviting professionals to share insights and experiences in the field.</a:t>
            </a:r>
          </a:p>
          <a:p>
            <a:r>
              <a:rPr lang="en-US" sz="3200" dirty="0"/>
              <a:t>Understanding how to secure their devices and their data.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12264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B10BA-9D93-6DED-5812-719E140B9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2" y="365126"/>
            <a:ext cx="10637518" cy="839206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Device Safety</a:t>
            </a:r>
            <a:endParaRPr lang="en-IN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A698E-7B47-E0EE-FD98-44EC076E7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2" y="1438507"/>
            <a:ext cx="10637518" cy="5229922"/>
          </a:xfrm>
        </p:spPr>
        <p:txBody>
          <a:bodyPr>
            <a:normAutofit fontScale="85000" lnSpcReduction="20000"/>
          </a:bodyPr>
          <a:lstStyle/>
          <a:p>
            <a:r>
              <a:rPr lang="en-US" sz="3800" dirty="0"/>
              <a:t>SOP for Devices being used to access the cyber world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300" dirty="0"/>
              <a:t>Purchasing a device with an IMEI number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300" dirty="0"/>
              <a:t>Apply proper security features during the first use of the device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300" dirty="0"/>
              <a:t>Be careful each time you use the device to connect to the internet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300" dirty="0"/>
              <a:t>Disposing or selling off the Device</a:t>
            </a:r>
          </a:p>
          <a:p>
            <a:r>
              <a:rPr lang="en-US" sz="3800" dirty="0"/>
              <a:t>Secured website and Unsecured website</a:t>
            </a:r>
          </a:p>
          <a:p>
            <a:r>
              <a:rPr lang="en-US" sz="3800" dirty="0"/>
              <a:t>Private Network and Public Network</a:t>
            </a:r>
          </a:p>
          <a:p>
            <a:r>
              <a:rPr lang="en-US" sz="3800" dirty="0"/>
              <a:t>Secure download of apps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300" dirty="0"/>
              <a:t>Always use trusted sources to download an app or software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300" dirty="0"/>
              <a:t>Check for the rating or reviews of the software or the app being downloaded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300" dirty="0"/>
              <a:t>Avoid Third-Party Websites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300" dirty="0"/>
              <a:t>Check for Digital Signatures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087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98770-7BCE-BB57-BA87-503F75DE3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Do’s and Don’ts for internet-connected devices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7D14E-4211-D920-2D1E-FE45EF853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2" y="2595059"/>
            <a:ext cx="4720309" cy="33373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sz="2800" dirty="0"/>
              <a:t>Do’s</a:t>
            </a:r>
          </a:p>
          <a:p>
            <a:r>
              <a:rPr lang="en-IN" sz="2800" dirty="0"/>
              <a:t>Keep Software Updated</a:t>
            </a:r>
          </a:p>
          <a:p>
            <a:r>
              <a:rPr lang="en-IN" sz="2800" dirty="0"/>
              <a:t>Use Strong Passwords</a:t>
            </a:r>
          </a:p>
          <a:p>
            <a:r>
              <a:rPr lang="en-IN" sz="2800" dirty="0"/>
              <a:t>Enable Two-Factor Authentication</a:t>
            </a:r>
          </a:p>
          <a:p>
            <a:r>
              <a:rPr lang="en-IN" sz="2800" dirty="0"/>
              <a:t>Install Reliable Security Software</a:t>
            </a:r>
          </a:p>
          <a:p>
            <a:r>
              <a:rPr lang="en-IN" sz="2800" dirty="0"/>
              <a:t>Encrypt Your Device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BC3ADF1-A549-3FA4-3F5A-E07347B04DFD}"/>
              </a:ext>
            </a:extLst>
          </p:cNvPr>
          <p:cNvSpPr txBox="1">
            <a:spLocks/>
          </p:cNvSpPr>
          <p:nvPr/>
        </p:nvSpPr>
        <p:spPr>
          <a:xfrm>
            <a:off x="6973231" y="2595059"/>
            <a:ext cx="4441529" cy="3571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N" sz="2400" dirty="0"/>
              <a:t>Don'ts</a:t>
            </a:r>
          </a:p>
          <a:p>
            <a:r>
              <a:rPr lang="en-IN" sz="2400" dirty="0"/>
              <a:t>Ignore Software Updates</a:t>
            </a:r>
          </a:p>
          <a:p>
            <a:r>
              <a:rPr lang="en-IN" sz="2400" dirty="0"/>
              <a:t>Share Sensitive Information Insecurely</a:t>
            </a:r>
          </a:p>
          <a:p>
            <a:r>
              <a:rPr lang="en-IN" sz="2400" dirty="0"/>
              <a:t>Click on Suspicious Links</a:t>
            </a:r>
          </a:p>
          <a:p>
            <a:r>
              <a:rPr lang="en-IN" sz="2400" dirty="0"/>
              <a:t>Use Weak Passwords</a:t>
            </a:r>
          </a:p>
          <a:p>
            <a:r>
              <a:rPr lang="en-US" sz="2400" dirty="0"/>
              <a:t>Download Apps from Untrusted Sources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38783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CAA7F-0B2D-A324-4957-39536C142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Data Safety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006C2-0FC1-7923-48FD-839457996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3200" dirty="0"/>
              <a:t>Understanding Malware</a:t>
            </a:r>
          </a:p>
          <a:p>
            <a:r>
              <a:rPr lang="en-IN" sz="3200" dirty="0"/>
              <a:t>Role of Antivirus software and commonly used Antivirus software</a:t>
            </a:r>
          </a:p>
          <a:p>
            <a:r>
              <a:rPr lang="en-IN" sz="3200" dirty="0"/>
              <a:t>Significance of updating virus definition</a:t>
            </a:r>
          </a:p>
          <a:p>
            <a:r>
              <a:rPr lang="en-IN" sz="3200" dirty="0"/>
              <a:t>Understanding Phishing Emails</a:t>
            </a:r>
          </a:p>
          <a:p>
            <a:r>
              <a:rPr lang="en-IN" sz="3200" dirty="0"/>
              <a:t>Password security best practices</a:t>
            </a:r>
          </a:p>
          <a:p>
            <a:r>
              <a:rPr lang="en-IN" sz="3200" dirty="0"/>
              <a:t>Enhancing data security features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7164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009B7-3E7B-3961-DAEB-84C113B7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Method of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93BB6-C44B-22B6-D797-78BD5AF91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Collaborate with educators: Work with teachers to integrate cyber club activities into the curriculum or as extracurricular activities.</a:t>
            </a:r>
          </a:p>
          <a:p>
            <a:r>
              <a:rPr lang="en-US" sz="2400" dirty="0"/>
              <a:t>Establish a club structure: Elect student leaders, set meeting schedules, and define club objectives.</a:t>
            </a:r>
          </a:p>
          <a:p>
            <a:r>
              <a:rPr lang="en-US" sz="2400" dirty="0"/>
              <a:t>Secure resources: Obtain necessary hardware, software, and learning materials. Consider partnerships with local businesses or organizations.</a:t>
            </a:r>
          </a:p>
          <a:p>
            <a:r>
              <a:rPr lang="en-US" sz="2400" dirty="0"/>
              <a:t>Recruit members: Advertise the club through school announcements, posters, and social media.</a:t>
            </a:r>
          </a:p>
          <a:p>
            <a:r>
              <a:rPr lang="en-US" sz="2400" dirty="0"/>
              <a:t>Provide training and support: Offer workshops, tutorials, and mentorship to help students navigate technical challenges.</a:t>
            </a:r>
          </a:p>
          <a:p>
            <a:r>
              <a:rPr lang="en-US" sz="2400" dirty="0"/>
              <a:t>Evaluate and adapt: Continuously assess the club's effectiveness and make adjustments based on feedback from students and mentors.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58468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Thinking behind the designing of Activities</a:t>
            </a:r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 sz="3200" dirty="0"/>
              <a:t>Target is learning of basics and requirement of cyber safety.</a:t>
            </a:r>
            <a:endParaRPr sz="3200" dirty="0"/>
          </a:p>
          <a:p>
            <a:r>
              <a:rPr lang="en" sz="3200" dirty="0"/>
              <a:t>Easy and play based activities.</a:t>
            </a:r>
            <a:endParaRPr sz="3200" dirty="0"/>
          </a:p>
          <a:p>
            <a:r>
              <a:rPr lang="en" sz="3200" dirty="0"/>
              <a:t>Does no require any technical gadgets or hi-fi technology.</a:t>
            </a:r>
            <a:endParaRPr sz="3200" dirty="0"/>
          </a:p>
          <a:p>
            <a:r>
              <a:rPr lang="en" sz="3200" dirty="0"/>
              <a:t>Activity to be conducted in a limited time frame of 30-40 minutes.</a:t>
            </a:r>
            <a:endParaRPr sz="3200" dirty="0"/>
          </a:p>
          <a:p>
            <a:pPr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elebrationVTI">
  <a:themeElements>
    <a:clrScheme name="AnalogousFromDarkSeedLeftStep">
      <a:dk1>
        <a:srgbClr val="000000"/>
      </a:dk1>
      <a:lt1>
        <a:srgbClr val="FFFFFF"/>
      </a:lt1>
      <a:dk2>
        <a:srgbClr val="1A1634"/>
      </a:dk2>
      <a:lt2>
        <a:srgbClr val="F0F3F3"/>
      </a:lt2>
      <a:accent1>
        <a:srgbClr val="E72950"/>
      </a:accent1>
      <a:accent2>
        <a:srgbClr val="D5178E"/>
      </a:accent2>
      <a:accent3>
        <a:srgbClr val="DF29E7"/>
      </a:accent3>
      <a:accent4>
        <a:srgbClr val="7E17D5"/>
      </a:accent4>
      <a:accent5>
        <a:srgbClr val="4129E7"/>
      </a:accent5>
      <a:accent6>
        <a:srgbClr val="174ED5"/>
      </a:accent6>
      <a:hlink>
        <a:srgbClr val="7351C5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brationVTI" id="{BAD6E4D6-FB5F-472A-BAD2-154760D77BE0}" vid="{59D360FE-6438-46F1-A5A6-11415132A2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1064</Words>
  <Application>Microsoft Office PowerPoint</Application>
  <PresentationFormat>Widescreen</PresentationFormat>
  <Paragraphs>103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CelebrationVTI</vt:lpstr>
      <vt:lpstr>Empowering Students Through Cyber Clubs</vt:lpstr>
      <vt:lpstr>Cyber Clubs</vt:lpstr>
      <vt:lpstr>Why Cyber Clubs in Schools are Important?</vt:lpstr>
      <vt:lpstr>What All Can Be Done in Cyber Clubs?</vt:lpstr>
      <vt:lpstr>Device Safety</vt:lpstr>
      <vt:lpstr>Do’s and Don’ts for internet-connected devices</vt:lpstr>
      <vt:lpstr>Understanding Data Safety</vt:lpstr>
      <vt:lpstr>Method of Implementation</vt:lpstr>
      <vt:lpstr>Thinking behind the designing of Activities</vt:lpstr>
      <vt:lpstr>Secure Message Relay</vt:lpstr>
      <vt:lpstr>Password Creation Challenge</vt:lpstr>
      <vt:lpstr>Guess the Cyber Threat (Dumb Charades using cyber threats vocabulary )</vt:lpstr>
      <vt:lpstr>Various other activities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Empowering Students Through Cyber Clubs</dc:title>
  <dc:creator>anni kumar</dc:creator>
  <cp:lastModifiedBy>gsingh39 (Gurjeet Singh)</cp:lastModifiedBy>
  <cp:revision>5</cp:revision>
  <dcterms:created xsi:type="dcterms:W3CDTF">2024-03-04T15:36:56Z</dcterms:created>
  <dcterms:modified xsi:type="dcterms:W3CDTF">2024-03-05T10:25:57Z</dcterms:modified>
</cp:coreProperties>
</file>